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embeddedFontLst>
    <p:embeddedFont>
      <p:font typeface="Playfair Display Bold" panose="020B0604020202020204" charset="0"/>
      <p:regular r:id="rId26"/>
    </p:embeddedFont>
    <p:embeddedFont>
      <p:font typeface="Playfair Display SemiBold" panose="020B0604020202020204" charset="0"/>
      <p:regular r:id="rId27"/>
    </p:embeddedFont>
    <p:embeddedFont>
      <p:font typeface="Public Sans" panose="020B0604020202020204" charset="0"/>
      <p:regular r:id="rId28"/>
    </p:embeddedFont>
    <p:embeddedFont>
      <p:font typeface="Public Sans Bold" panose="020B0604020202020204" charset="0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96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37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itleg.org" TargetMode="External"/><Relationship Id="rId3" Type="http://schemas.openxmlformats.org/officeDocument/2006/relationships/hyperlink" Target="http://citleg.org/" TargetMode="Externa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88990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Citizen Legislation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71484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Citizen Initiative Campaign to Save Our Country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52524"/>
            <a:ext cx="6296860" cy="406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Americans Agree: 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5233360" y="1125538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3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69%</a:t>
            </a:r>
            <a:endParaRPr lang="en-US" sz="3350" dirty="0"/>
          </a:p>
        </p:txBody>
      </p:sp>
      <p:sp>
        <p:nvSpPr>
          <p:cNvPr id="5" name="Text 2"/>
          <p:cNvSpPr/>
          <p:nvPr/>
        </p:nvSpPr>
        <p:spPr>
          <a:xfrm>
            <a:off x="5233360" y="1686223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Seriously Offtrack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233360" y="1942802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Americans say our country has lost its way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233360" y="2361704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3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61%</a:t>
            </a:r>
            <a:endParaRPr lang="en-US" sz="3350" dirty="0"/>
          </a:p>
        </p:txBody>
      </p:sp>
      <p:sp>
        <p:nvSpPr>
          <p:cNvPr id="8" name="Text 5"/>
          <p:cNvSpPr/>
          <p:nvPr/>
        </p:nvSpPr>
        <p:spPr>
          <a:xfrm>
            <a:off x="5233311" y="2922389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Consequences Are Dire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233360" y="3178969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Continued inaction is not an option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233360" y="3597870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3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61%</a:t>
            </a:r>
            <a:endParaRPr lang="en-US" sz="3350" dirty="0"/>
          </a:p>
        </p:txBody>
      </p:sp>
      <p:sp>
        <p:nvSpPr>
          <p:cNvPr id="11" name="Text 8"/>
          <p:cNvSpPr/>
          <p:nvPr/>
        </p:nvSpPr>
        <p:spPr>
          <a:xfrm>
            <a:off x="5233311" y="4158555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Need Effective Response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233360" y="4415135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Government must act to course correct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233360" y="4834037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3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84%</a:t>
            </a:r>
            <a:endParaRPr lang="en-US" sz="3350" dirty="0"/>
          </a:p>
        </p:txBody>
      </p:sp>
      <p:sp>
        <p:nvSpPr>
          <p:cNvPr id="14" name="Text 11"/>
          <p:cNvSpPr/>
          <p:nvPr/>
        </p:nvSpPr>
        <p:spPr>
          <a:xfrm>
            <a:off x="5233311" y="5394722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Government is Broken and Corrupt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5233360" y="5651302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Nobody believes that effective response is coming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233360" y="5927229"/>
            <a:ext cx="6296860" cy="409972"/>
          </a:xfrm>
          <a:prstGeom prst="roundRect">
            <a:avLst>
              <a:gd name="adj" fmla="val 13313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235" y="6055916"/>
            <a:ext cx="162417" cy="12987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655526" y="6049561"/>
            <a:ext cx="6354405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So what's the alternative to the status quo?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2086967"/>
            <a:ext cx="969740" cy="287139"/>
          </a:xfrm>
          <a:prstGeom prst="roundRect">
            <a:avLst>
              <a:gd name="adj" fmla="val 22118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746605" y="2146225"/>
            <a:ext cx="135251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PLAN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498886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 Citizen Initiative Campaign</a:t>
            </a:r>
            <a:endParaRPr lang="en-US" sz="37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3201" y="3252986"/>
            <a:ext cx="3374802" cy="15356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49205" y="3467398"/>
            <a:ext cx="28266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An Agenda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949205" y="3951684"/>
            <a:ext cx="282667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change we need 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9290" y="3252986"/>
            <a:ext cx="3374901" cy="153566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495294" y="3467398"/>
            <a:ext cx="28267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 Strategy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495294" y="3951684"/>
            <a:ext cx="282677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How we make that change happen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0270"/>
            <a:ext cx="10868745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4 Steps 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40160"/>
            <a:ext cx="5434373" cy="72062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41552" y="2332434"/>
            <a:ext cx="507421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WE Write It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41552" y="2716907"/>
            <a:ext cx="5074218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Citizens draft legislation to end the affordability, deficit &amp; corruption crises using policies with </a:t>
            </a:r>
            <a:r>
              <a:rPr lang="en-US" sz="14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71%/78%/83%</a:t>
            </a: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Republican/Independent/Democrat support, and do not address divisive social issues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48" y="1440160"/>
            <a:ext cx="5434373" cy="72062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75925" y="2332434"/>
            <a:ext cx="507421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WE Persuade Americans to Support It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6275925" y="2716907"/>
            <a:ext cx="507421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legislation is the change we need and how we go about enacting it has far better chance versus status quo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4022923"/>
            <a:ext cx="5434373" cy="72062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41552" y="4915198"/>
            <a:ext cx="507421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WE Evidence that Support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841552" y="5299670"/>
            <a:ext cx="5074218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Citizen Legislation becomes the leading contender in Republican AND Democratic polls (Supporters tell pollsters their preferred candidate is </a:t>
            </a:r>
            <a:r>
              <a:rPr lang="en-US" sz="14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Citizen Legislation</a:t>
            </a: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)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48" y="4022923"/>
            <a:ext cx="5434373" cy="72062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75925" y="4915198"/>
            <a:ext cx="507421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WE Pressure Enactment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6275925" y="5299670"/>
            <a:ext cx="507421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Supporters agree to vote </a:t>
            </a:r>
            <a:r>
              <a:rPr lang="en-US" sz="14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only</a:t>
            </a: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for politicians who commit to introduce and enact the legislation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25" y="614649"/>
            <a:ext cx="10868745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Imagine</a:t>
            </a:r>
            <a:endParaRPr lang="en-US" sz="3650" dirty="0"/>
          </a:p>
        </p:txBody>
      </p:sp>
      <p:sp>
        <p:nvSpPr>
          <p:cNvPr id="3" name="Shape 1"/>
          <p:cNvSpPr/>
          <p:nvPr/>
        </p:nvSpPr>
        <p:spPr>
          <a:xfrm>
            <a:off x="527533" y="1422499"/>
            <a:ext cx="5475349" cy="3927078"/>
          </a:xfrm>
          <a:prstGeom prst="roundRect">
            <a:avLst>
              <a:gd name="adj" fmla="val 3411"/>
            </a:avLst>
          </a:prstGeom>
          <a:solidFill>
            <a:srgbClr val="8B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3" y="1628477"/>
            <a:ext cx="1904952" cy="1905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3563" y="3769710"/>
            <a:ext cx="5103288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b="1" dirty="0">
                <a:solidFill>
                  <a:srgbClr val="B4C5D3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Citizen Legislation — 72%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713563" y="4271466"/>
            <a:ext cx="5103288" cy="1014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JD Vance — 5%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Marco Rubio — 4%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Thomas Massie — 2%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195163" y="1422499"/>
            <a:ext cx="5475349" cy="3927078"/>
          </a:xfrm>
          <a:prstGeom prst="roundRect">
            <a:avLst>
              <a:gd name="adj" fmla="val 3411"/>
            </a:avLst>
          </a:prstGeom>
          <a:solidFill>
            <a:srgbClr val="00008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93" y="1628477"/>
            <a:ext cx="1904952" cy="1905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381193" y="3769710"/>
            <a:ext cx="5103288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b="1" dirty="0">
                <a:solidFill>
                  <a:srgbClr val="B4C5D3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Citizen Legislation — 83%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6381193" y="4271466"/>
            <a:ext cx="5103288" cy="1014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E2F0F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Gavin Newsom — 6%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E2F0F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Pete Buttigieg — 5%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E2F0F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Bernie Sanders — 4%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661475" y="5555555"/>
            <a:ext cx="10868745" cy="736104"/>
          </a:xfrm>
          <a:prstGeom prst="roundRect">
            <a:avLst>
              <a:gd name="adj" fmla="val 10616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05" y="5819180"/>
            <a:ext cx="232563" cy="18603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66099" y="5785148"/>
            <a:ext cx="106876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This is the power of citizens united across party lines.</a:t>
            </a: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Join us at citleg.org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28502"/>
            <a:ext cx="1538547" cy="287139"/>
          </a:xfrm>
          <a:prstGeom prst="roundRect">
            <a:avLst>
              <a:gd name="adj" fmla="val 22118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4879" y="1087759"/>
            <a:ext cx="192132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LEGISLATION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440421"/>
            <a:ext cx="520379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Two Principles. 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194520"/>
            <a:ext cx="2525114" cy="3652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7479" y="2408932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Focus Where We Agree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77479" y="3188494"/>
            <a:ext cx="197698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 divisive social issues — only common ground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7875" y="2194520"/>
            <a:ext cx="2525114" cy="3652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673879" y="2408932"/>
            <a:ext cx="197698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Move the Needle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3673879" y="2893219"/>
            <a:ext cx="1976983" cy="272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$49,598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affordability improvement per capita — average family of four sees a roughly </a:t>
            </a:r>
            <a:r>
              <a:rPr lang="en-US" sz="14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$200K affordability improvement 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over ten years following enactment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6332776" y="1526543"/>
            <a:ext cx="520379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Three Goals.</a:t>
            </a:r>
            <a:endParaRPr lang="en-US" sz="3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32776" y="2280642"/>
            <a:ext cx="5221515" cy="74181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648780" y="2495054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Affordability Crisis</a:t>
            </a:r>
            <a:endParaRPr lang="en-US" sz="18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2776" y="3193752"/>
            <a:ext cx="5221515" cy="74181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648780" y="3408164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Deficit Crisis</a:t>
            </a:r>
            <a:endParaRPr lang="en-US" sz="18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2776" y="4106863"/>
            <a:ext cx="5221515" cy="74181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648780" y="4321274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Corruption Crisis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6505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Affordability Crisis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2489994"/>
            <a:ext cx="5476043" cy="2752130"/>
          </a:xfrm>
          <a:prstGeom prst="roundRect">
            <a:avLst>
              <a:gd name="adj" fmla="val 4945"/>
            </a:avLst>
          </a:prstGeom>
          <a:solidFill>
            <a:srgbClr val="B05B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14357" y="2703593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u="sng" dirty="0">
                <a:solidFill>
                  <a:srgbClr val="FFFFFF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Stop Spending on This</a:t>
            </a:r>
            <a:r>
              <a:rPr lang="en-US" sz="1850" dirty="0">
                <a:solidFill>
                  <a:srgbClr val="FFFFFF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($21.81 trillion)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3163292"/>
            <a:ext cx="5098029" cy="201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End tax loopholes for the wealthy ($1.87T)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Reduce tax cheating by the wealthy ($1.05T)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Restructure healthcare — reduce Rx, end monopolistic hospital billing and more ($17.74T)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Wealthy put in more, take out less from Social Security ($1.15T)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196651" y="2489994"/>
            <a:ext cx="5476043" cy="2752130"/>
          </a:xfrm>
          <a:prstGeom prst="roundRect">
            <a:avLst>
              <a:gd name="adj" fmla="val 4945"/>
            </a:avLst>
          </a:prstGeom>
          <a:solidFill>
            <a:srgbClr val="AEE4B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385658" y="2703593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u="sng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Start Spending on That</a:t>
            </a: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($21.81 trillion)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385658" y="3163292"/>
            <a:ext cx="5098029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Fund affordability policies: $20.21T 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Initial deficit reduction: $1.60T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5209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Affordability Policies ($21.21 T = </a:t>
            </a:r>
            <a:r>
              <a:rPr lang="en-US" sz="3700" b="1" dirty="0">
                <a:solidFill>
                  <a:srgbClr val="4B6981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</a:rPr>
              <a:t>$49,854/capita</a:t>
            </a: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)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071588"/>
            <a:ext cx="3496877" cy="1101824"/>
          </a:xfrm>
          <a:prstGeom prst="roundRect">
            <a:avLst>
              <a:gd name="adj" fmla="val 7205"/>
            </a:avLst>
          </a:prstGeom>
          <a:solidFill>
            <a:srgbClr val="E1C2C2">
              <a:alpha val="50000"/>
            </a:srgbClr>
          </a:solidFill>
          <a:ln w="6350">
            <a:solidFill>
              <a:srgbClr val="C7A8A8"/>
            </a:solidFill>
            <a:prstDash val="solid"/>
          </a:ln>
          <a:effectLst>
            <a:outerShdw blurRad="127" dist="2413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56832" y="2266950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Working Family Tax Relief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2675632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$1.20T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2071588"/>
            <a:ext cx="3496877" cy="1101824"/>
          </a:xfrm>
          <a:prstGeom prst="roundRect">
            <a:avLst>
              <a:gd name="adj" fmla="val 7205"/>
            </a:avLst>
          </a:prstGeom>
          <a:solidFill>
            <a:srgbClr val="CCC4EC">
              <a:alpha val="50000"/>
            </a:srgbClr>
          </a:solidFill>
          <a:ln w="6350">
            <a:solidFill>
              <a:srgbClr val="B2AAD2"/>
            </a:solidFill>
            <a:prstDash val="solid"/>
          </a:ln>
          <a:effectLst>
            <a:outerShdw blurRad="127" dist="2413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42716" y="2266950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Healthcare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42716" y="2675632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$10.44T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2071588"/>
            <a:ext cx="3496877" cy="1101824"/>
          </a:xfrm>
          <a:prstGeom prst="roundRect">
            <a:avLst>
              <a:gd name="adj" fmla="val 7205"/>
            </a:avLst>
          </a:prstGeom>
          <a:solidFill>
            <a:srgbClr val="B4DAE4">
              <a:alpha val="50000"/>
            </a:srgbClr>
          </a:solidFill>
          <a:ln w="6350">
            <a:solidFill>
              <a:srgbClr val="9AC0CA"/>
            </a:solidFill>
            <a:prstDash val="solid"/>
          </a:ln>
          <a:effectLst>
            <a:outerShdw blurRad="127" dist="2413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8600" y="2266950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Eldercare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8600" y="2675632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$0.77T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3362424"/>
            <a:ext cx="3496877" cy="1101824"/>
          </a:xfrm>
          <a:prstGeom prst="roundRect">
            <a:avLst>
              <a:gd name="adj" fmla="val 7205"/>
            </a:avLst>
          </a:prstGeom>
          <a:solidFill>
            <a:srgbClr val="E1C2C2">
              <a:alpha val="50000"/>
            </a:srgbClr>
          </a:solidFill>
          <a:ln w="6350">
            <a:solidFill>
              <a:srgbClr val="C7A8A8"/>
            </a:solidFill>
            <a:prstDash val="solid"/>
          </a:ln>
          <a:effectLst>
            <a:outerShdw blurRad="127" dist="2413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6832" y="355778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Childcare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56832" y="3966468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$1.90T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4347359" y="3362424"/>
            <a:ext cx="3496877" cy="1101824"/>
          </a:xfrm>
          <a:prstGeom prst="roundRect">
            <a:avLst>
              <a:gd name="adj" fmla="val 7205"/>
            </a:avLst>
          </a:prstGeom>
          <a:solidFill>
            <a:srgbClr val="CCC4EC">
              <a:alpha val="50000"/>
            </a:srgbClr>
          </a:solidFill>
          <a:ln w="6350">
            <a:solidFill>
              <a:srgbClr val="B2AAD2"/>
            </a:solidFill>
            <a:prstDash val="solid"/>
          </a:ln>
          <a:effectLst>
            <a:outerShdw blurRad="127" dist="2413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42716" y="355778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Save Social Security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4542716" y="3966468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$2.65T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8033244" y="3362424"/>
            <a:ext cx="3496877" cy="1101824"/>
          </a:xfrm>
          <a:prstGeom prst="roundRect">
            <a:avLst>
              <a:gd name="adj" fmla="val 7205"/>
            </a:avLst>
          </a:prstGeom>
          <a:solidFill>
            <a:srgbClr val="B4DAE4">
              <a:alpha val="50000"/>
            </a:srgbClr>
          </a:solidFill>
          <a:ln w="6350">
            <a:solidFill>
              <a:srgbClr val="9AC0CA"/>
            </a:solidFill>
            <a:prstDash val="solid"/>
          </a:ln>
          <a:effectLst>
            <a:outerShdw blurRad="127" dist="2413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28600" y="355778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Climate Change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8228600" y="3966468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$1.90T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61475" y="4653260"/>
            <a:ext cx="10868646" cy="1101824"/>
          </a:xfrm>
          <a:prstGeom prst="roundRect">
            <a:avLst>
              <a:gd name="adj" fmla="val 7205"/>
            </a:avLst>
          </a:prstGeom>
          <a:solidFill>
            <a:srgbClr val="E1C2C2">
              <a:alpha val="50000"/>
            </a:srgbClr>
          </a:solidFill>
          <a:ln w="6350">
            <a:solidFill>
              <a:srgbClr val="C7A8A8"/>
            </a:solidFill>
            <a:prstDash val="solid"/>
          </a:ln>
          <a:effectLst>
            <a:outerShdw blurRad="127" dist="2413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56832" y="4848622"/>
            <a:ext cx="1047793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State &amp; Local Government Relief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856832" y="5257304"/>
            <a:ext cx="104779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$1.34T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0328"/>
            <a:ext cx="10868745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Tax Relief for Working Families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61475" y="1451273"/>
            <a:ext cx="933228" cy="264616"/>
          </a:xfrm>
          <a:prstGeom prst="roundRect">
            <a:avLst>
              <a:gd name="adj" fmla="val 22126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65950" y="1506274"/>
            <a:ext cx="1333864" cy="160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OVERVIEW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61475" y="1896566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E1C2C2">
              <a:alpha val="50000"/>
            </a:srgbClr>
          </a:solidFill>
          <a:ln w="6350">
            <a:solidFill>
              <a:srgbClr val="C7A8A8"/>
            </a:solidFill>
            <a:prstDash val="solid"/>
          </a:ln>
          <a:effectLst>
            <a:outerShdw blurRad="127" dist="2286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26759" y="1929160"/>
            <a:ext cx="261336" cy="3267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1214109" y="1956395"/>
            <a:ext cx="293640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Enhanced Child Tax Credit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214109" y="2324894"/>
            <a:ext cx="2936405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$250/month per child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51229" y="1896566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C4EC">
              <a:alpha val="50000"/>
            </a:srgbClr>
          </a:solidFill>
          <a:ln w="6350">
            <a:solidFill>
              <a:srgbClr val="B2AAD2"/>
            </a:solidFill>
            <a:prstDash val="solid"/>
          </a:ln>
          <a:effectLst>
            <a:outerShdw blurRad="127" dist="2286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416513" y="1929160"/>
            <a:ext cx="261336" cy="3267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4903863" y="1956395"/>
            <a:ext cx="2936504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Triple and Restructure EITC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903863" y="2324894"/>
            <a:ext cx="2936504" cy="13389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Negative 15% income tax paid directly into paychecks for households earning under $20K/$40K. Phased out at $37K/$74K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041082" y="1896566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B4DAE4">
              <a:alpha val="50000"/>
            </a:srgbClr>
          </a:solidFill>
          <a:ln w="6350">
            <a:solidFill>
              <a:srgbClr val="9AC0CA"/>
            </a:solidFill>
            <a:prstDash val="solid"/>
          </a:ln>
          <a:effectLst>
            <a:outerShdw blurRad="127" dist="2286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106366" y="1929160"/>
            <a:ext cx="261336" cy="3267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3</a:t>
            </a:r>
            <a:endParaRPr lang="en-US" sz="2050" dirty="0"/>
          </a:p>
        </p:txBody>
      </p:sp>
      <p:sp>
        <p:nvSpPr>
          <p:cNvPr id="15" name="Text 13"/>
          <p:cNvSpPr/>
          <p:nvPr/>
        </p:nvSpPr>
        <p:spPr>
          <a:xfrm>
            <a:off x="8593716" y="1956395"/>
            <a:ext cx="2936504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Welfare Cliff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593716" y="2324894"/>
            <a:ext cx="2936504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Incentivizes work — more people return to the workforce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61475" y="3844528"/>
            <a:ext cx="722195" cy="264616"/>
          </a:xfrm>
          <a:prstGeom prst="roundRect">
            <a:avLst>
              <a:gd name="adj" fmla="val 22126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65950" y="3899530"/>
            <a:ext cx="1122831" cy="160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IMPACT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61475" y="4376936"/>
            <a:ext cx="5333966" cy="575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26M</a:t>
            </a:r>
            <a:endParaRPr lang="en-US" sz="4500" dirty="0"/>
          </a:p>
        </p:txBody>
      </p:sp>
      <p:sp>
        <p:nvSpPr>
          <p:cNvPr id="20" name="Text 18"/>
          <p:cNvSpPr/>
          <p:nvPr/>
        </p:nvSpPr>
        <p:spPr>
          <a:xfrm>
            <a:off x="661475" y="5159573"/>
            <a:ext cx="5333966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Lifted from Poverty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196155" y="4376936"/>
            <a:ext cx="5334065" cy="575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6M</a:t>
            </a:r>
            <a:endParaRPr lang="en-US" sz="4500" dirty="0"/>
          </a:p>
        </p:txBody>
      </p:sp>
      <p:sp>
        <p:nvSpPr>
          <p:cNvPr id="22" name="Text 20"/>
          <p:cNvSpPr/>
          <p:nvPr/>
        </p:nvSpPr>
        <p:spPr>
          <a:xfrm>
            <a:off x="6196155" y="5159573"/>
            <a:ext cx="5334065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Deep Childhood Poverty Eradicated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661475" y="5612408"/>
            <a:ext cx="10868745" cy="660102"/>
          </a:xfrm>
          <a:prstGeom prst="roundRect">
            <a:avLst>
              <a:gd name="adj" fmla="val 11087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99" y="5848251"/>
            <a:ext cx="217780" cy="174228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227702" y="5816600"/>
            <a:ext cx="10737879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Unprecedented reduction in poverty 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2211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Healthcare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70918"/>
            <a:ext cx="3532397" cy="353248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618120" y="2123182"/>
            <a:ext cx="917750" cy="260152"/>
          </a:xfrm>
          <a:prstGeom prst="roundRect">
            <a:avLst>
              <a:gd name="adj" fmla="val 22124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720809" y="2178104"/>
            <a:ext cx="1321958" cy="157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OVERVIEW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618120" y="2557959"/>
            <a:ext cx="6918350" cy="892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Enhanced Medicare — low/no out-of-pocket costs + added benefits</a:t>
            </a:r>
            <a:endParaRPr lang="en-US" sz="1300" dirty="0"/>
          </a:p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Improved Medicare available for </a:t>
            </a:r>
            <a:r>
              <a:rPr lang="en-US" sz="13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6.0% of income</a:t>
            </a:r>
            <a:endParaRPr lang="en-US" sz="1300" dirty="0"/>
          </a:p>
          <a:p>
            <a:pPr marL="264160" indent="-264160" algn="l">
              <a:lnSpc>
                <a:spcPct val="127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Private market alternatives also available — competition and choice 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18120" y="3624858"/>
            <a:ext cx="710289" cy="260152"/>
          </a:xfrm>
          <a:prstGeom prst="roundRect">
            <a:avLst>
              <a:gd name="adj" fmla="val 22124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720809" y="3679780"/>
            <a:ext cx="1114496" cy="157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IMPACT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618120" y="4059634"/>
            <a:ext cx="7527935" cy="326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65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The greatest fiscal stimulus in world history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61475" y="5352653"/>
            <a:ext cx="3519399" cy="977106"/>
          </a:xfrm>
          <a:prstGeom prst="roundRect">
            <a:avLst>
              <a:gd name="adj" fmla="val 7363"/>
            </a:avLst>
          </a:prstGeom>
          <a:solidFill>
            <a:srgbClr val="E1C2C2">
              <a:alpha val="50000"/>
            </a:srgbClr>
          </a:solidFill>
          <a:ln w="6350">
            <a:solidFill>
              <a:srgbClr val="C7A8A8"/>
            </a:solidFill>
            <a:prstDash val="solid"/>
          </a:ln>
          <a:effectLst>
            <a:outerShdw blurRad="127" dist="2159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39072" y="5530255"/>
            <a:ext cx="3164205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91%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839072" y="5890915"/>
            <a:ext cx="3164205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Healthcare costs reduced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336049" y="5352653"/>
            <a:ext cx="3519499" cy="977106"/>
          </a:xfrm>
          <a:prstGeom prst="roundRect">
            <a:avLst>
              <a:gd name="adj" fmla="val 7363"/>
            </a:avLst>
          </a:prstGeom>
          <a:solidFill>
            <a:srgbClr val="CCC4EC">
              <a:alpha val="50000"/>
            </a:srgbClr>
          </a:solidFill>
          <a:ln w="6350">
            <a:solidFill>
              <a:srgbClr val="B2AAD2"/>
            </a:solidFill>
            <a:prstDash val="solid"/>
          </a:ln>
          <a:effectLst>
            <a:outerShdw blurRad="127" dist="2159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513646" y="5530255"/>
            <a:ext cx="3164304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26M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4513646" y="5890915"/>
            <a:ext cx="3164304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Uninsured now covered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8010721" y="5352653"/>
            <a:ext cx="3519499" cy="977106"/>
          </a:xfrm>
          <a:prstGeom prst="roundRect">
            <a:avLst>
              <a:gd name="adj" fmla="val 7363"/>
            </a:avLst>
          </a:prstGeom>
          <a:solidFill>
            <a:srgbClr val="B4DAE4">
              <a:alpha val="50000"/>
            </a:srgbClr>
          </a:solidFill>
          <a:ln w="6350">
            <a:solidFill>
              <a:srgbClr val="9AC0CA"/>
            </a:solidFill>
            <a:prstDash val="solid"/>
          </a:ln>
          <a:effectLst>
            <a:outerShdw blurRad="127" dist="2159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188319" y="5530255"/>
            <a:ext cx="3164304" cy="267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No more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8188319" y="5890915"/>
            <a:ext cx="3164304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Medical bankruptcies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9412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Eldercare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813620"/>
            <a:ext cx="1012502" cy="287139"/>
          </a:xfrm>
          <a:prstGeom prst="roundRect">
            <a:avLst>
              <a:gd name="adj" fmla="val 22118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74879" y="1872877"/>
            <a:ext cx="139527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OVERVIEW</a:t>
            </a:r>
            <a:endParaRPr lang="en-US" sz="11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13384"/>
            <a:ext cx="3514598" cy="14600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7479" y="2527796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Home Healthcare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77479" y="2936478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3.5% of income — for all medically qualifying seniors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313384"/>
            <a:ext cx="3514598" cy="146006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63363" y="2527796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Nursing Home Care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663363" y="2936478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60% of income — no asset or home liquidations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3244" y="2313384"/>
            <a:ext cx="3514598" cy="146006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349247" y="2527796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Living Wage</a:t>
            </a:r>
            <a:endParaRPr lang="en-US" sz="1850" dirty="0"/>
          </a:p>
        </p:txBody>
      </p:sp>
      <p:sp>
        <p:nvSpPr>
          <p:cNvPr id="13" name="Text 8"/>
          <p:cNvSpPr/>
          <p:nvPr/>
        </p:nvSpPr>
        <p:spPr>
          <a:xfrm>
            <a:off x="8349247" y="2936478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Minimum $27/hour for eldercare workers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661475" y="3968353"/>
            <a:ext cx="783610" cy="287139"/>
          </a:xfrm>
          <a:prstGeom prst="roundRect">
            <a:avLst>
              <a:gd name="adj" fmla="val 22118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774879" y="4027611"/>
            <a:ext cx="116638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IMPACT</a:t>
            </a:r>
            <a:endParaRPr lang="en-US" sz="1150" dirty="0"/>
          </a:p>
        </p:txBody>
      </p:sp>
      <p:sp>
        <p:nvSpPr>
          <p:cNvPr id="16" name="Text 11"/>
          <p:cNvSpPr/>
          <p:nvPr/>
        </p:nvSpPr>
        <p:spPr>
          <a:xfrm>
            <a:off x="661475" y="4562574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8.5 M</a:t>
            </a:r>
            <a:endParaRPr lang="en-US" sz="4900" dirty="0"/>
          </a:p>
        </p:txBody>
      </p:sp>
      <p:sp>
        <p:nvSpPr>
          <p:cNvPr id="17" name="Text 12"/>
          <p:cNvSpPr/>
          <p:nvPr/>
        </p:nvSpPr>
        <p:spPr>
          <a:xfrm>
            <a:off x="661425" y="5422503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Seniors Retire with Dignity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4363135" y="4562574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1.95M</a:t>
            </a:r>
            <a:endParaRPr lang="en-US" sz="4900" dirty="0"/>
          </a:p>
        </p:txBody>
      </p:sp>
      <p:sp>
        <p:nvSpPr>
          <p:cNvPr id="19" name="Text 14"/>
          <p:cNvSpPr/>
          <p:nvPr/>
        </p:nvSpPr>
        <p:spPr>
          <a:xfrm>
            <a:off x="4363085" y="5422503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New Elder Care Jobs Created</a:t>
            </a:r>
            <a:endParaRPr lang="en-US" sz="1850" dirty="0"/>
          </a:p>
        </p:txBody>
      </p:sp>
      <p:sp>
        <p:nvSpPr>
          <p:cNvPr id="20" name="Text 15"/>
          <p:cNvSpPr/>
          <p:nvPr/>
        </p:nvSpPr>
        <p:spPr>
          <a:xfrm>
            <a:off x="8064794" y="4562574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1.8M</a:t>
            </a:r>
            <a:endParaRPr lang="en-US" sz="4900" dirty="0"/>
          </a:p>
        </p:txBody>
      </p:sp>
      <p:sp>
        <p:nvSpPr>
          <p:cNvPr id="21" name="Text 16"/>
          <p:cNvSpPr/>
          <p:nvPr/>
        </p:nvSpPr>
        <p:spPr>
          <a:xfrm>
            <a:off x="8064794" y="5422503"/>
            <a:ext cx="346542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Adult Children Return to Work + Improve Emotional Well Being</a:t>
            </a:r>
            <a:endParaRPr lang="en-US" sz="1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6737"/>
            <a:ext cx="10868745" cy="489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Childcare</a:t>
            </a:r>
            <a:endParaRPr lang="en-US" sz="3050" dirty="0"/>
          </a:p>
        </p:txBody>
      </p:sp>
      <p:sp>
        <p:nvSpPr>
          <p:cNvPr id="3" name="Shape 1"/>
          <p:cNvSpPr/>
          <p:nvPr/>
        </p:nvSpPr>
        <p:spPr>
          <a:xfrm>
            <a:off x="661475" y="1392337"/>
            <a:ext cx="838774" cy="237827"/>
          </a:xfrm>
          <a:prstGeom prst="roundRect">
            <a:avLst>
              <a:gd name="adj" fmla="val 22115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55333" y="1441021"/>
            <a:ext cx="1260642" cy="143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OVERVIEW</a:t>
            </a:r>
            <a:endParaRPr lang="en-US" sz="9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775916"/>
            <a:ext cx="3551139" cy="114576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3187" y="1951434"/>
            <a:ext cx="3109239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Universal Childcare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13187" y="2273697"/>
            <a:ext cx="3109239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High-quality, full-time childcare for 9% of income </a:t>
            </a:r>
            <a:endParaRPr lang="en-US" sz="1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7516" y="1775916"/>
            <a:ext cx="3551239" cy="114576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579228" y="1951434"/>
            <a:ext cx="3109339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Improved Standards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4579228" y="2273697"/>
            <a:ext cx="3109339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Curriculum, facility, nutrition, worker/child ratios all dramatically improved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3656" y="1775916"/>
            <a:ext cx="3551139" cy="114576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45368" y="1951434"/>
            <a:ext cx="3109239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Living Wage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8245368" y="2273697"/>
            <a:ext cx="3109239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Minimum $60,000 for certified childcare workers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61475" y="3052763"/>
            <a:ext cx="649073" cy="237827"/>
          </a:xfrm>
          <a:prstGeom prst="roundRect">
            <a:avLst>
              <a:gd name="adj" fmla="val 22115"/>
            </a:avLst>
          </a:prstGeom>
          <a:solidFill>
            <a:srgbClr val="AFCB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755333" y="3101446"/>
            <a:ext cx="1070940" cy="143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IMPACT</a:t>
            </a:r>
            <a:endParaRPr lang="en-US" sz="950" dirty="0"/>
          </a:p>
        </p:txBody>
      </p:sp>
      <p:sp>
        <p:nvSpPr>
          <p:cNvPr id="16" name="Text 11"/>
          <p:cNvSpPr/>
          <p:nvPr/>
        </p:nvSpPr>
        <p:spPr>
          <a:xfrm>
            <a:off x="661475" y="3514527"/>
            <a:ext cx="3514836" cy="516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0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15.8 M</a:t>
            </a:r>
            <a:endParaRPr lang="en-US" sz="4050" dirty="0"/>
          </a:p>
        </p:txBody>
      </p:sp>
      <p:sp>
        <p:nvSpPr>
          <p:cNvPr id="17" name="Text 12"/>
          <p:cNvSpPr/>
          <p:nvPr/>
        </p:nvSpPr>
        <p:spPr>
          <a:xfrm>
            <a:off x="661425" y="4206379"/>
            <a:ext cx="3514836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Children Gain Access to Quality Care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4338331" y="3514527"/>
            <a:ext cx="3514935" cy="516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0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2.0M</a:t>
            </a:r>
            <a:endParaRPr lang="en-US" sz="4050" dirty="0"/>
          </a:p>
        </p:txBody>
      </p:sp>
      <p:sp>
        <p:nvSpPr>
          <p:cNvPr id="19" name="Text 14"/>
          <p:cNvSpPr/>
          <p:nvPr/>
        </p:nvSpPr>
        <p:spPr>
          <a:xfrm>
            <a:off x="4338331" y="4206379"/>
            <a:ext cx="3514935" cy="489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Parents (Mostly Mothers) Return to Work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8015285" y="3514527"/>
            <a:ext cx="3514935" cy="516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0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1.2M</a:t>
            </a:r>
            <a:endParaRPr lang="en-US" sz="4050" dirty="0"/>
          </a:p>
        </p:txBody>
      </p:sp>
      <p:sp>
        <p:nvSpPr>
          <p:cNvPr id="21" name="Text 16"/>
          <p:cNvSpPr/>
          <p:nvPr/>
        </p:nvSpPr>
        <p:spPr>
          <a:xfrm>
            <a:off x="8015236" y="4206379"/>
            <a:ext cx="3514935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New Childcare Jobs Created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4338331" y="5032970"/>
            <a:ext cx="3514935" cy="516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0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85%</a:t>
            </a:r>
            <a:endParaRPr lang="en-US" sz="4050" dirty="0"/>
          </a:p>
        </p:txBody>
      </p:sp>
      <p:sp>
        <p:nvSpPr>
          <p:cNvPr id="23" name="Text 18"/>
          <p:cNvSpPr/>
          <p:nvPr/>
        </p:nvSpPr>
        <p:spPr>
          <a:xfrm>
            <a:off x="4338331" y="5724823"/>
            <a:ext cx="3514935" cy="489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Improvement in Kindergarten Readiness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25079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Save Social Security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61475" y="1741829"/>
            <a:ext cx="292152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How We Fund It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661475" y="2212777"/>
            <a:ext cx="2921522" cy="3762375"/>
          </a:xfrm>
          <a:prstGeom prst="roundRect">
            <a:avLst>
              <a:gd name="adj" fmla="val 2675"/>
            </a:avLst>
          </a:prstGeom>
          <a:solidFill>
            <a:srgbClr val="F0DEDC"/>
          </a:solidFill>
          <a:ln w="6350">
            <a:solidFill>
              <a:srgbClr val="C7A8A8"/>
            </a:solidFill>
            <a:prstDash val="solid"/>
          </a:ln>
          <a:effectLst>
            <a:outerShdw blurRad="127" dist="2413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67825" y="2219127"/>
            <a:ext cx="2908823" cy="1727200"/>
          </a:xfrm>
          <a:custGeom>
            <a:avLst/>
            <a:gdLst/>
            <a:ahLst/>
            <a:cxnLst/>
            <a:rect l="l" t="t" r="r" b="b"/>
            <a:pathLst>
              <a:path w="2908823" h="1727200">
                <a:moveTo>
                  <a:pt x="65123" y="0"/>
                </a:moveTo>
                <a:lnTo>
                  <a:pt x="2843700" y="0"/>
                </a:lnTo>
                <a:arcTo wR="65123" hR="65124" stAng="16200000" swAng="5400000"/>
                <a:lnTo>
                  <a:pt x="2908823" y="1727200"/>
                </a:lnTo>
                <a:lnTo>
                  <a:pt x="0" y="1727200"/>
                </a:lnTo>
                <a:lnTo>
                  <a:pt x="0" y="65124"/>
                </a:lnTo>
                <a:arcTo wR="65123" hR="65124" stAng="10800000" swAng="5400000"/>
                <a:close/>
              </a:path>
            </a:pathLst>
          </a:custGeom>
          <a:solidFill>
            <a:srgbClr val="F0DE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3855" y="2405162"/>
            <a:ext cx="2536762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50% — Wealthy Pay More In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53855" y="3169741"/>
            <a:ext cx="253676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2.0% tax on income above $1 million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67825" y="3946327"/>
            <a:ext cx="2908823" cy="2022475"/>
          </a:xfrm>
          <a:custGeom>
            <a:avLst/>
            <a:gdLst/>
            <a:ahLst/>
            <a:cxnLst/>
            <a:rect l="l" t="t" r="r" b="b"/>
            <a:pathLst>
              <a:path w="2908823" h="2022475">
                <a:moveTo>
                  <a:pt x="0" y="0"/>
                </a:moveTo>
                <a:lnTo>
                  <a:pt x="2908823" y="0"/>
                </a:lnTo>
                <a:lnTo>
                  <a:pt x="2908823" y="1957351"/>
                </a:lnTo>
                <a:arcTo wR="65123" hR="65124" stAng="0" swAng="5400000"/>
                <a:lnTo>
                  <a:pt x="65123" y="2022475"/>
                </a:lnTo>
                <a:arcTo wR="65123" hR="65124" stAng="5400000" swAng="5400000"/>
                <a:lnTo>
                  <a:pt x="0" y="0"/>
                </a:lnTo>
                <a:close/>
              </a:path>
            </a:pathLst>
          </a:custGeom>
          <a:solidFill>
            <a:srgbClr val="F0DE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67825" y="3946327"/>
            <a:ext cx="2908823" cy="25400"/>
          </a:xfrm>
          <a:prstGeom prst="roundRect">
            <a:avLst>
              <a:gd name="adj" fmla="val 49999"/>
            </a:avLst>
          </a:prstGeom>
          <a:solidFill>
            <a:srgbClr val="B2AA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53855" y="4132362"/>
            <a:ext cx="2536762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50% — Wealthy Take Less Out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853855" y="4896941"/>
            <a:ext cx="2536762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Reduce benefit growth rate for wealthiest 30% of beneficiaries (income &gt;$80k)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043162" y="1741829"/>
            <a:ext cx="292152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Impact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4043162" y="2189956"/>
            <a:ext cx="2921522" cy="1540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b="1" dirty="0">
                <a:solidFill>
                  <a:srgbClr val="B05B5C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No benefit cuts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23% reduction currently planned starting 2032 is avoided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Solvency extended through </a:t>
            </a:r>
            <a:r>
              <a:rPr lang="en-US" sz="14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2045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91444"/>
            <a:ext cx="10868745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Address Climate Change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02445"/>
            <a:ext cx="3509081" cy="35091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0721" y="1708194"/>
            <a:ext cx="690584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Overview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630721" y="2156321"/>
            <a:ext cx="6905849" cy="196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Climate change is real and immediate action required but acknowledge legitimate objections to prior climate plans such as Green New Deal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Carbon tax offset by </a:t>
            </a:r>
            <a:r>
              <a:rPr lang="en-US" sz="14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carbon dividends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</a:t>
            </a:r>
            <a:r>
              <a:rPr lang="en-US" sz="145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$100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/adult </a:t>
            </a:r>
            <a:r>
              <a:rPr lang="en-US" sz="145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+ $50/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child paid monthly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Major investment in electrical grid rebuild, agriculture protection and more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Coordinated global strategy — strong incentives for China and India to join, significant tariff penalties if they do not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630721" y="4329156"/>
            <a:ext cx="690584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Impact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630721" y="4777284"/>
            <a:ext cx="6905849" cy="1373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b="1" dirty="0">
                <a:solidFill>
                  <a:srgbClr val="B05B5C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45% reduction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in U.S. emissions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21% reduction in global emissions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Bottom 93% see no net price increase (i.e. carbon dividends &gt; carbon tax)</a:t>
            </a:r>
            <a:endParaRPr lang="en-US" sz="1450" dirty="0"/>
          </a:p>
          <a:p>
            <a:pPr marL="294640" indent="-294640" algn="l">
              <a:lnSpc>
                <a:spcPct val="132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meaningful first step to protect our children's environmental futures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2852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Relief to State &amp; Local Governments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6706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Overview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3026767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State and local governments pay </a:t>
            </a:r>
            <a:r>
              <a:rPr lang="en-US" sz="14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$1.34 trillion less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for healthcare under Citizen Legislation — freeing up critical funds for public obligations.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332776" y="256706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Impact</a:t>
            </a:r>
            <a:endParaRPr lang="en-US" sz="18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2776" y="3050381"/>
            <a:ext cx="2525114" cy="213336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648780" y="3264793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Pension Shortfalls Fully Funded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648780" y="4044355"/>
            <a:ext cx="197698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26 million teachers, police, and firefighters protected</a:t>
            </a:r>
            <a:endParaRPr lang="en-US" sz="14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29176" y="3050381"/>
            <a:ext cx="2525114" cy="213336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345180" y="3264793"/>
            <a:ext cx="19769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Credit Rating Upgrades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9345180" y="4044355"/>
            <a:ext cx="197698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Stronger fiscal position for cities and states nationwide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01679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of the Affordability Crisis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356682" y="1403449"/>
            <a:ext cx="11478330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10-Year Savings by Household Type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839317"/>
          <a:ext cx="10868745" cy="3370675"/>
        </p:xfrm>
        <a:graphic>
          <a:graphicData uri="http://schemas.openxmlformats.org/drawingml/2006/table">
            <a:tbl>
              <a:tblPr/>
              <a:tblGrid>
                <a:gridCol w="380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1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1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2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24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72525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Household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C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72525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Key Benefits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E1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C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72525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Total Savings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E1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C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72525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Per Person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E1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C2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65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Family of 4, $60k income, Employer Coverage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Tax cut + Healthcare + Childcare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$221,025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$55,256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41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Single, $40k income, ACA Coverage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Healthcare savings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$18,250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$18,250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888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Senior, $25k income, Medicare Coverage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Healthcare + Eldercare + Social Security protection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$80,730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$80,730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4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Low-Income Family, $20k income, Medicaid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Tax cut + Climate dividends + Childcare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$175,720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6F655D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$43,930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FF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A8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61475" y="5397401"/>
            <a:ext cx="10868745" cy="902891"/>
          </a:xfrm>
          <a:prstGeom prst="roundRect">
            <a:avLst>
              <a:gd name="adj" fmla="val 7968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722" y="5623223"/>
            <a:ext cx="214109" cy="1712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18078" y="5595342"/>
            <a:ext cx="10140895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Average Impact: $49,598 per capita</a:t>
            </a:r>
            <a:r>
              <a:rPr lang="en-US" sz="13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average family of four sees roughly $200,000 in affordability improvement over ten years following enactment.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1436"/>
            <a:ext cx="10868745" cy="507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Deficit Crisis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135704"/>
            <a:ext cx="10868745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Overview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61475" y="1576586"/>
            <a:ext cx="10868745" cy="822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4000"/>
              </a:lnSpc>
              <a:buSzPct val="100000"/>
              <a:buChar char="•"/>
            </a:pPr>
            <a:r>
              <a:rPr lang="en-US" sz="12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Immediate initial deficit reduction upon enactment</a:t>
            </a:r>
            <a:endParaRPr lang="en-US" sz="1250" dirty="0"/>
          </a:p>
          <a:p>
            <a:pPr marL="254000" indent="-254000" algn="l">
              <a:lnSpc>
                <a:spcPct val="124000"/>
              </a:lnSpc>
              <a:buSzPct val="100000"/>
              <a:buChar char="•"/>
            </a:pPr>
            <a:r>
              <a:rPr lang="en-US" sz="12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Legislation triggers a </a:t>
            </a:r>
            <a:r>
              <a:rPr lang="en-US" sz="12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Blue Ribbon Commission</a:t>
            </a:r>
            <a:r>
              <a:rPr lang="en-US" sz="12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to review defense, DHS/ICE, and more</a:t>
            </a:r>
            <a:endParaRPr lang="en-US" sz="1250" dirty="0"/>
          </a:p>
          <a:p>
            <a:pPr marL="254000" indent="-254000" algn="l">
              <a:lnSpc>
                <a:spcPct val="124000"/>
              </a:lnSpc>
              <a:buSzPct val="100000"/>
              <a:buChar char="•"/>
            </a:pPr>
            <a:r>
              <a:rPr lang="en-US" sz="12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Structured like Base Closure Commission — politically protected, Congress must vote, all proceeds to deficit reduction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661475" y="2630633"/>
            <a:ext cx="10868745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Impact (Initial + Blue Ribbon Commission)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2336047" y="4127302"/>
            <a:ext cx="1997918" cy="406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45%</a:t>
            </a:r>
            <a:endParaRPr lang="en-US" sz="31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030" y="3080345"/>
            <a:ext cx="2500052" cy="250011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61425" y="5728791"/>
            <a:ext cx="534716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Near-Term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61475" y="6066334"/>
            <a:ext cx="534716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2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Reduction in near-term deficit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857631" y="4127302"/>
            <a:ext cx="1997918" cy="406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83%</a:t>
            </a:r>
            <a:endParaRPr lang="en-US" sz="31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6614" y="3080345"/>
            <a:ext cx="2500052" cy="250011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183009" y="5728791"/>
            <a:ext cx="5347162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Long-Term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6183059" y="6066334"/>
            <a:ext cx="5347162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2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Reduction in long-term deficit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9483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Corruption Crisis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426749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Reforms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1808758"/>
            <a:ext cx="2946723" cy="2237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Enforceable code of ethics (e.g. no insider stock trading)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Reduce big money influence in politics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End lobbying as we know it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End gerrymandering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Reform military procurement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And more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017961" y="1426749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Impact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017961" y="1826816"/>
            <a:ext cx="2946723" cy="1267916"/>
          </a:xfrm>
          <a:prstGeom prst="roundRect">
            <a:avLst>
              <a:gd name="adj" fmla="val 5479"/>
            </a:avLst>
          </a:prstGeom>
          <a:solidFill>
            <a:srgbClr val="FFFAF6"/>
          </a:solidFill>
          <a:ln w="19050">
            <a:solidFill>
              <a:srgbClr val="E1C2C2"/>
            </a:solidFill>
            <a:prstDash val="solid"/>
          </a:ln>
          <a:effectLst>
            <a:outerShdw blurRad="127" dist="21590" dir="2700000" algn="bl" rotWithShape="0">
              <a:srgbClr val="E1C2C2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202305" y="2011164"/>
            <a:ext cx="257803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Restored Trust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202305" y="2414290"/>
            <a:ext cx="257803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Improved confidence in public institutions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017961" y="3239393"/>
            <a:ext cx="2946723" cy="1515963"/>
          </a:xfrm>
          <a:prstGeom prst="roundRect">
            <a:avLst>
              <a:gd name="adj" fmla="val 4582"/>
            </a:avLst>
          </a:prstGeom>
          <a:solidFill>
            <a:srgbClr val="FFFAF6"/>
          </a:solidFill>
          <a:ln w="19050">
            <a:solidFill>
              <a:srgbClr val="CCC4EC"/>
            </a:solidFill>
            <a:prstDash val="solid"/>
          </a:ln>
          <a:effectLst>
            <a:outerShdw blurRad="127" dist="21590" dir="2700000" algn="bl" rotWithShape="0">
              <a:srgbClr val="CCC4EC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202305" y="3423741"/>
            <a:ext cx="257803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Aligned Incentives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202305" y="3826867"/>
            <a:ext cx="257803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Political interests aligned with national — not special — interests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017961" y="4900017"/>
            <a:ext cx="2946723" cy="1267916"/>
          </a:xfrm>
          <a:prstGeom prst="roundRect">
            <a:avLst>
              <a:gd name="adj" fmla="val 5479"/>
            </a:avLst>
          </a:prstGeom>
          <a:solidFill>
            <a:srgbClr val="FFFAF6"/>
          </a:solidFill>
          <a:ln w="19050">
            <a:solidFill>
              <a:srgbClr val="B4DAE4"/>
            </a:solidFill>
            <a:prstDash val="solid"/>
          </a:ln>
          <a:effectLst>
            <a:outerShdw blurRad="127" dist="21590" dir="2700000" algn="bl" rotWithShape="0">
              <a:srgbClr val="B4DAE4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202305" y="5084366"/>
            <a:ext cx="257803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Budget Discipline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202305" y="5487491"/>
            <a:ext cx="257803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Structural accountability baked into the system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AF6">
              <a:alpha val="8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61475" y="169362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The Bottom Line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61475" y="2584653"/>
            <a:ext cx="10868745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Citizen Legislation Will:</a:t>
            </a:r>
            <a:endParaRPr lang="en-US" sz="5100" dirty="0"/>
          </a:p>
        </p:txBody>
      </p:sp>
      <p:sp>
        <p:nvSpPr>
          <p:cNvPr id="6" name="Shape 3"/>
          <p:cNvSpPr/>
          <p:nvPr/>
        </p:nvSpPr>
        <p:spPr>
          <a:xfrm>
            <a:off x="661475" y="3913088"/>
            <a:ext cx="3496877" cy="25400"/>
          </a:xfrm>
          <a:prstGeom prst="rect">
            <a:avLst/>
          </a:prstGeom>
          <a:solidFill>
            <a:srgbClr val="E1C2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61475" y="4058345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Affordability Crisis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61475" y="4467027"/>
            <a:ext cx="349687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$49,854/person on average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347359" y="3913088"/>
            <a:ext cx="3496877" cy="25400"/>
          </a:xfrm>
          <a:prstGeom prst="rect">
            <a:avLst/>
          </a:prstGeom>
          <a:solidFill>
            <a:srgbClr val="CCC4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347359" y="4058345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Deficit Crisis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347359" y="4467027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45% near-term, 83% long-term reduction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8033244" y="3913088"/>
            <a:ext cx="3496877" cy="25400"/>
          </a:xfrm>
          <a:prstGeom prst="rect">
            <a:avLst/>
          </a:prstGeom>
          <a:solidFill>
            <a:srgbClr val="B4DA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033244" y="4058345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End the Corruption Crisis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8033244" y="4467027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Accountability, transparency, and restored trust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9600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Which Reflects Your Values?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934549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Example 1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17862"/>
            <a:ext cx="5221515" cy="12332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479" y="2632273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Status Quo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77479" y="3116560"/>
            <a:ext cx="467338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$2.3T for overpriced Rx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846016"/>
            <a:ext cx="5221515" cy="19702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7479" y="4060428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Citizen Legislation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77479" y="4544715"/>
            <a:ext cx="4673384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$0 for overpriced Rx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$1.9T for universal childcare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$0.4T to deficit reduction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6332776" y="1934549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Example 2</a:t>
            </a:r>
            <a:endParaRPr lang="en-US" sz="18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2776" y="2417862"/>
            <a:ext cx="5221515" cy="1233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48780" y="2632273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Status Quo</a:t>
            </a:r>
            <a:endParaRPr lang="en-US" sz="1850" dirty="0"/>
          </a:p>
        </p:txBody>
      </p:sp>
      <p:sp>
        <p:nvSpPr>
          <p:cNvPr id="13" name="Text 8"/>
          <p:cNvSpPr/>
          <p:nvPr/>
        </p:nvSpPr>
        <p:spPr>
          <a:xfrm>
            <a:off x="6648780" y="3116560"/>
            <a:ext cx="467338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$1.9T for tax loopholes for wealthy</a:t>
            </a:r>
            <a:endParaRPr lang="en-US" sz="14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2776" y="3846016"/>
            <a:ext cx="5221515" cy="197024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648780" y="4060428"/>
            <a:ext cx="467338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Citizen Legislation</a:t>
            </a:r>
            <a:endParaRPr lang="en-US" sz="1850" dirty="0"/>
          </a:p>
        </p:txBody>
      </p:sp>
      <p:sp>
        <p:nvSpPr>
          <p:cNvPr id="16" name="Text 10"/>
          <p:cNvSpPr/>
          <p:nvPr/>
        </p:nvSpPr>
        <p:spPr>
          <a:xfrm>
            <a:off x="6648780" y="4544715"/>
            <a:ext cx="4673384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$0 for tax loopholes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$1.2T for family tax relief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$0.7T to deficit reduction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5221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Our Three Asks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307171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C2C2">
              <a:alpha val="50000"/>
            </a:srgbClr>
          </a:solidFill>
          <a:ln w="6350">
            <a:solidFill>
              <a:srgbClr val="C7A8A8"/>
            </a:solidFill>
            <a:prstDash val="solid"/>
          </a:ln>
          <a:effectLst>
            <a:outerShdw blurRad="127" dist="24130" dir="2700000" algn="bl" rotWithShape="0">
              <a:srgbClr val="C7A8A8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2365" y="31071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275723" y="3136602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Take the Pledge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275723" y="3545284"/>
            <a:ext cx="285117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"I agree to tell any pollster who calls that my preferred candidate is </a:t>
            </a:r>
            <a:r>
              <a:rPr lang="en-US" sz="14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Citizen Legislation</a:t>
            </a: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 — citleg.org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63135" y="307171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C4EC">
              <a:alpha val="50000"/>
            </a:srgbClr>
          </a:solidFill>
          <a:ln w="6350">
            <a:solidFill>
              <a:srgbClr val="B2AAD2"/>
            </a:solidFill>
            <a:prstDash val="solid"/>
          </a:ln>
          <a:effectLst>
            <a:outerShdw blurRad="127" dist="24130" dir="2700000" algn="bl" rotWithShape="0">
              <a:srgbClr val="B2AAD2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434025" y="31071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977383" y="3136602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Spread the Word — 3³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977383" y="3545284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Commit to convince 3 people, who each commit to convince 3 more. 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064794" y="307171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B4DAE4">
              <a:alpha val="50000"/>
            </a:srgbClr>
          </a:solidFill>
          <a:ln w="6350">
            <a:solidFill>
              <a:srgbClr val="9AC0CA"/>
            </a:solidFill>
            <a:prstDash val="solid"/>
          </a:ln>
          <a:effectLst>
            <a:outerShdw blurRad="127" dist="24130" dir="2700000" algn="bl" rotWithShape="0">
              <a:srgbClr val="9AC0CA">
                <a:alpha val="10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135684" y="3107134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679042" y="3136602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Vote With Purpose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679042" y="3545284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Only vote for politicians who support, introduce, and vote to enact Citizen Legislation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614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u="sng" dirty="0">
                <a:solidFill>
                  <a:srgbClr val="BE7C7B"/>
                </a:solidFill>
                <a:latin typeface="Playfair Display Bold" pitchFamily="34" charset="0"/>
                <a:ea typeface="Playfair Display Bold" pitchFamily="34" charset="-122"/>
                <a:cs typeface="Playfair Display 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Citleg.org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645642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35436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Join the Movement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2763044"/>
            <a:ext cx="3465426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Sign up at Citleg.org to officially take the pledge: "I agree to tell any pollster that may contact me my preferred candidate in upcoming election is Citizen Legislation."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3135" y="1645642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235436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Spread the Word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2763044"/>
            <a:ext cx="3465426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Share your unique referral link to bring in new registrants. See your network grow as your referrals also bring in others, exponentially multiplying our collective voice.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794" y="1645642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235436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Inform &amp; Empower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2763044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Utilize our comprehensive resources—articles, FAQs, and shareable content—to educate yourself and others about the legislation and its benefits.</a:t>
            </a:r>
            <a:endParaRPr lang="en-US" sz="1450" dirty="0"/>
          </a:p>
        </p:txBody>
      </p:sp>
      <p:sp>
        <p:nvSpPr>
          <p:cNvPr id="12" name="Shape 7"/>
          <p:cNvSpPr/>
          <p:nvPr/>
        </p:nvSpPr>
        <p:spPr>
          <a:xfrm>
            <a:off x="661475" y="4534991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6F655D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661475" y="4820245"/>
            <a:ext cx="10868745" cy="1360785"/>
          </a:xfrm>
          <a:prstGeom prst="roundRect">
            <a:avLst>
              <a:gd name="adj" fmla="val 5834"/>
            </a:avLst>
          </a:prstGeom>
          <a:solidFill>
            <a:srgbClr val="EEDDD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482" y="5087938"/>
            <a:ext cx="236234" cy="18901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75723" y="5056485"/>
            <a:ext cx="1006549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Humility:</a:t>
            </a: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One of our core values is humility. "We will have the humility to use the best ideas regardless of source and constantly re-evaluate our strategies and methods." Suggestions on how to improve the legislation or our strategies are welcome at </a:t>
            </a:r>
            <a:r>
              <a:rPr lang="en-US" sz="1450" b="1" u="sng" dirty="0">
                <a:solidFill>
                  <a:srgbClr val="BE7C7B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info@citleg.org</a:t>
            </a:r>
            <a:r>
              <a:rPr lang="en-US" sz="14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25" y="280487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Questions?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3724374"/>
            <a:ext cx="11478330" cy="377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8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Thank You!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BE7C7B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1526</Words>
  <Application>Microsoft Office PowerPoint</Application>
  <PresentationFormat>Widescreen</PresentationFormat>
  <Paragraphs>281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Playfair Display SemiBold</vt:lpstr>
      <vt:lpstr>Public Sans</vt:lpstr>
      <vt:lpstr>Playfair Display Bold</vt:lpstr>
      <vt:lpstr>Public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Peter Everett</cp:lastModifiedBy>
  <cp:revision>3</cp:revision>
  <dcterms:created xsi:type="dcterms:W3CDTF">2026-10-11T12:14:30Z</dcterms:created>
  <dcterms:modified xsi:type="dcterms:W3CDTF">2026-10-11T12:57:46Z</dcterms:modified>
</cp:coreProperties>
</file>